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2" r:id="rId2"/>
    <p:sldId id="264" r:id="rId3"/>
    <p:sldId id="280" r:id="rId4"/>
    <p:sldId id="269" r:id="rId5"/>
    <p:sldId id="309" r:id="rId6"/>
    <p:sldId id="310" r:id="rId7"/>
    <p:sldId id="311" r:id="rId8"/>
    <p:sldId id="271" r:id="rId9"/>
    <p:sldId id="308" r:id="rId10"/>
    <p:sldId id="312" r:id="rId11"/>
    <p:sldId id="289" r:id="rId12"/>
  </p:sldIdLst>
  <p:sldSz cx="12198350" cy="6859588"/>
  <p:notesSz cx="6858000" cy="9144000"/>
  <p:embeddedFontLst>
    <p:embeddedFont>
      <p:font typeface="微软雅黑" pitchFamily="34" charset="-122"/>
      <p:regular r:id="rId14"/>
      <p:bold r:id="rId15"/>
    </p:embeddedFont>
    <p:embeddedFont>
      <p:font typeface="Nexa Light" charset="-122"/>
      <p:regular r:id="rId16"/>
    </p:embeddedFont>
    <p:embeddedFont>
      <p:font typeface="Calibri Light" charset="0"/>
      <p:regular r:id="rId17"/>
      <p: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楷体" pitchFamily="49" charset="-122"/>
      <p:regular r:id="rId23"/>
    </p:embeddedFont>
    <p:embeddedFont>
      <p:font typeface="Helvetica Inserat LT Std" charset="-122"/>
      <p:regular r:id="rId24"/>
    </p:embeddedFont>
    <p:embeddedFont>
      <p:font typeface="Arial Unicode MS" pitchFamily="34" charset="-122"/>
      <p:regular r:id="rId25"/>
    </p:embeddedFont>
    <p:embeddedFont>
      <p:font typeface="华文彩云" pitchFamily="2" charset="-122"/>
      <p:regular r:id="rId26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744" y="-90"/>
      </p:cViewPr>
      <p:guideLst>
        <p:guide orient="horz" pos="1748"/>
        <p:guide orient="horz" pos="2650"/>
        <p:guide pos="5844"/>
        <p:guide pos="1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935AA-1688-4516-8B4B-EE21E65FD5E4}" type="datetime1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dirty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836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91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5588" y="3603625"/>
            <a:ext cx="9148762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31970E-0442-4D4C-92DA-2F78F9BC5C3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9B5E334-FB48-4BE1-BC7C-12A75C1CE31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3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3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8703A9-C406-45C1-A9EE-48AAF35B29E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9403EC-683D-48F9-8AD8-46CF2AB5642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09047-6930-4166-99C2-2BC8A3CEB74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43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91050"/>
            <a:ext cx="10521950" cy="15001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341F4A8-0B80-47C0-B7A7-9ACE1100A01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29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29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0441291-124A-4CF5-B5AF-6914BDED37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6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6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36AE4B-AA76-494E-97E8-BD7E54AB6D2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CEFF80-806A-430D-A4EB-1199BF05D7A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78AC61-7ABA-4DF7-8D40-8CE92340816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5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D8C49EF-D161-4DDA-98CB-71AB57F3162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5213"/>
          </a:xfrm>
        </p:spPr>
        <p:txBody>
          <a:bodyPr vert="horz" wrap="square" lIns="91472" tIns="45736" rIns="91472" bIns="45736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619F06-F0B0-4A6C-BDF3-C16172B3323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  <a:noFill/>
          <a:ln w="9525">
            <a:noFill/>
          </a:ln>
        </p:spPr>
        <p:txBody>
          <a:bodyPr lIns="91472" tIns="45736" rIns="91472" bIns="45736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2925"/>
          </a:xfrm>
          <a:prstGeom prst="rect">
            <a:avLst/>
          </a:prstGeom>
          <a:noFill/>
          <a:ln w="9525">
            <a:noFill/>
          </a:ln>
        </p:spPr>
        <p:txBody>
          <a:bodyPr lIns="91472" tIns="45736" rIns="91472" bIns="45736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465FE9A-0107-452D-AB49-B0E63E127D3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24" name="Of Monsters and Men-Dirty Paws.mp3">
            <a:hlinkClick r:id="" action="ppaction://media"/>
          </p:cNvPr>
          <p:cNvPicPr>
            <a:picLocks noRot="1" noChangeAspect="1"/>
          </p:cNvPicPr>
          <p:nvPr>
            <a:wavAudioFile r:embed="rId1" name="media1.mp3"/>
          </p:nvPr>
        </p:nvPicPr>
        <p:blipFill>
          <a:blip r:embed="rId5"/>
          <a:stretch>
            <a:fillRect/>
          </a:stretch>
        </p:blipFill>
        <p:spPr>
          <a:xfrm>
            <a:off x="-1173162" y="1044575"/>
            <a:ext cx="609600" cy="61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38" name="文本框 35"/>
          <p:cNvSpPr txBox="1"/>
          <p:nvPr/>
        </p:nvSpPr>
        <p:spPr>
          <a:xfrm>
            <a:off x="2344103" y="1244283"/>
            <a:ext cx="8402637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prstTxWarp prst="textStop">
              <a:avLst/>
            </a:prstTxWarp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6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JOJO</a:t>
            </a:r>
            <a:r>
              <a:rPr lang="zh-CN" altLang="en-US" sz="6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组项目答辩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28035" y="3992245"/>
            <a:ext cx="5542280" cy="206121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10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计算机科学与工程学院</a:t>
            </a:r>
          </a:p>
          <a:p>
            <a:pPr algn="ctr"/>
            <a:r>
              <a:rPr lang="en-US" altLang="zh-CN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2016</a:t>
            </a:r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级软件工程</a:t>
            </a:r>
            <a:r>
              <a:rPr lang="en-US" altLang="zh-CN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班</a:t>
            </a: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实训一组</a:t>
            </a: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组长：潘杨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2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4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24"/>
                </p:tgtEl>
              </p:cMediaNode>
            </p:audio>
          </p:childTnLst>
        </p:cTn>
      </p:par>
    </p:tnLst>
    <p:bldLst>
      <p:bldP spid="248838" grpId="0"/>
      <p:bldP spid="3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-37465"/>
            <a:ext cx="12198350" cy="69354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8" name="矩形 8"/>
          <p:cNvSpPr/>
          <p:nvPr/>
        </p:nvSpPr>
        <p:spPr>
          <a:xfrm>
            <a:off x="4085590" y="954405"/>
            <a:ext cx="35928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用户查询的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Service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层</a:t>
            </a:r>
          </a:p>
        </p:txBody>
      </p:sp>
      <p:pic>
        <p:nvPicPr>
          <p:cNvPr id="4" name="图片 3" descr="]HCQ8_(}Y6)ZFZ{NK@ZI[S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719580"/>
            <a:ext cx="8542020" cy="496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545" y="-103505"/>
            <a:ext cx="12360910" cy="714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791" name="直接连接符 153"/>
          <p:cNvSpPr/>
          <p:nvPr/>
        </p:nvSpPr>
        <p:spPr>
          <a:xfrm>
            <a:off x="6814820" y="3779520"/>
            <a:ext cx="3071813" cy="0"/>
          </a:xfrm>
          <a:prstGeom prst="line">
            <a:avLst/>
          </a:prstGeom>
          <a:ln w="12700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798" name="TextBox 2"/>
          <p:cNvSpPr/>
          <p:nvPr/>
        </p:nvSpPr>
        <p:spPr>
          <a:xfrm>
            <a:off x="6777673" y="2359978"/>
            <a:ext cx="3248025" cy="1229360"/>
          </a:xfrm>
          <a:prstGeom prst="rect">
            <a:avLst/>
          </a:prstGeom>
          <a:noFill/>
          <a:ln w="9525">
            <a:noFill/>
          </a:ln>
        </p:spPr>
        <p:txBody>
          <a:bodyPr lIns="121963" tIns="60981" rIns="121963" bIns="60981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7200" b="1" dirty="0">
                <a:solidFill>
                  <a:srgbClr val="F2F2F2"/>
                </a:solidFill>
                <a:latin typeface="Nexa Light" panose="02010600030101010101" pitchFamily="50" charset="-122"/>
                <a:sym typeface="Nexa Light" panose="02010600030101010101" pitchFamily="50" charset="-122"/>
              </a:rPr>
              <a:t>THANK</a:t>
            </a:r>
          </a:p>
        </p:txBody>
      </p:sp>
      <p:sp>
        <p:nvSpPr>
          <p:cNvPr id="27799" name="TextBox 168"/>
          <p:cNvSpPr/>
          <p:nvPr/>
        </p:nvSpPr>
        <p:spPr>
          <a:xfrm>
            <a:off x="6674803" y="3909060"/>
            <a:ext cx="3351212" cy="1229360"/>
          </a:xfrm>
          <a:prstGeom prst="rect">
            <a:avLst/>
          </a:prstGeom>
          <a:noFill/>
          <a:ln w="9525">
            <a:noFill/>
          </a:ln>
        </p:spPr>
        <p:txBody>
          <a:bodyPr lIns="121963" tIns="60981" rIns="121963" bIns="60981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7200" b="1" dirty="0">
                <a:solidFill>
                  <a:srgbClr val="F2F2F2"/>
                </a:solidFill>
                <a:latin typeface="Nexa Light" panose="02010600030101010101" pitchFamily="50" charset="-122"/>
                <a:sym typeface="Nexa Light" panose="02010600030101010101" pitchFamily="50" charset="-122"/>
              </a:rPr>
              <a:t>YOU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" name="文本框 285"/>
          <p:cNvSpPr txBox="1"/>
          <p:nvPr/>
        </p:nvSpPr>
        <p:spPr>
          <a:xfrm>
            <a:off x="558800" y="78105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1955165" y="1649730"/>
            <a:ext cx="4014470" cy="3940810"/>
            <a:chOff x="0" y="0"/>
            <a:chExt cx="3127289" cy="3141371"/>
          </a:xfrm>
        </p:grpSpPr>
        <p:grpSp>
          <p:nvGrpSpPr>
            <p:cNvPr id="3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5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144" name="文本框 143"/>
          <p:cNvSpPr txBox="1"/>
          <p:nvPr/>
        </p:nvSpPr>
        <p:spPr>
          <a:xfrm>
            <a:off x="2733675" y="2649855"/>
            <a:ext cx="2445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</a:rPr>
              <a:t>感谢</a:t>
            </a:r>
            <a:r>
              <a:rPr lang="zh-CN" altLang="en-US" sz="4000" b="1" dirty="0">
                <a:solidFill>
                  <a:schemeClr val="bg1"/>
                </a:solidFill>
              </a:rPr>
              <a:t>杰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哥、三哥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的指导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7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9" dur="500"/>
                                        <p:tgtEl>
                                          <p:spTgt spid="2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3" dur="500"/>
                                        <p:tgtEl>
                                          <p:spTgt spid="2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7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38" dur="500"/>
                                        <p:tgtEl>
                                          <p:spTgt spid="2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98" grpId="0" bldLvl="0"/>
      <p:bldP spid="27799" grpId="0" bldLvl="0"/>
      <p:bldP spid="286" grpId="0"/>
      <p:bldP spid="1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13335"/>
            <a:ext cx="12198350" cy="689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5"/>
          <p:cNvSpPr/>
          <p:nvPr/>
        </p:nvSpPr>
        <p:spPr>
          <a:xfrm>
            <a:off x="3461703" y="1208088"/>
            <a:ext cx="979487" cy="93345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01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0" name="矩形 26"/>
          <p:cNvSpPr/>
          <p:nvPr/>
        </p:nvSpPr>
        <p:spPr>
          <a:xfrm>
            <a:off x="3082290" y="2098675"/>
            <a:ext cx="170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小组成员分工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1" name="文本框 27"/>
          <p:cNvSpPr/>
          <p:nvPr/>
        </p:nvSpPr>
        <p:spPr>
          <a:xfrm>
            <a:off x="6577013" y="2515870"/>
            <a:ext cx="1060450" cy="101600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60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2" name="文本框 28"/>
          <p:cNvSpPr/>
          <p:nvPr/>
        </p:nvSpPr>
        <p:spPr>
          <a:xfrm>
            <a:off x="9781540" y="1114743"/>
            <a:ext cx="979488" cy="93345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03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4" name="矩形 30"/>
          <p:cNvSpPr/>
          <p:nvPr/>
        </p:nvSpPr>
        <p:spPr>
          <a:xfrm>
            <a:off x="9669145" y="1991360"/>
            <a:ext cx="119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功能展示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5" name="矩形 31"/>
          <p:cNvSpPr/>
          <p:nvPr/>
        </p:nvSpPr>
        <p:spPr>
          <a:xfrm>
            <a:off x="6232525" y="3727450"/>
            <a:ext cx="1909445" cy="383540"/>
          </a:xfrm>
          <a:prstGeom prst="rect">
            <a:avLst/>
          </a:prstGeom>
          <a:noFill/>
          <a:ln w="9525">
            <a:noFill/>
          </a:ln>
        </p:spPr>
        <p:txBody>
          <a:bodyPr wrap="square" lIns="91472" tIns="45736" rIns="91472" bIns="45736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项目功能</a:t>
            </a:r>
          </a:p>
        </p:txBody>
      </p:sp>
      <p:grpSp>
        <p:nvGrpSpPr>
          <p:cNvPr id="4" name="组合 23"/>
          <p:cNvGrpSpPr/>
          <p:nvPr/>
        </p:nvGrpSpPr>
        <p:grpSpPr>
          <a:xfrm>
            <a:off x="2927668" y="803275"/>
            <a:ext cx="2112962" cy="2112963"/>
            <a:chOff x="0" y="0"/>
            <a:chExt cx="3127289" cy="3141371"/>
          </a:xfrm>
        </p:grpSpPr>
        <p:grpSp>
          <p:nvGrpSpPr>
            <p:cNvPr id="1565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72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2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8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651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652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53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4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5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6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7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8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9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0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1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2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3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4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5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6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7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8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9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0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1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2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3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4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5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6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7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8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9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0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1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2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3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4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5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6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7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88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89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0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91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2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3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4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5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6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7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8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9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0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1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2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3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4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5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6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7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8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9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0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1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2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3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14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5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6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7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8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9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组合 170"/>
          <p:cNvGrpSpPr/>
          <p:nvPr/>
        </p:nvGrpSpPr>
        <p:grpSpPr>
          <a:xfrm>
            <a:off x="5528945" y="1791653"/>
            <a:ext cx="3313113" cy="3313112"/>
            <a:chOff x="0" y="0"/>
            <a:chExt cx="3127289" cy="3141371"/>
          </a:xfrm>
        </p:grpSpPr>
        <p:grpSp>
          <p:nvGrpSpPr>
            <p:cNvPr id="15512" name="组合 171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582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83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4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5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6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7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8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9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0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1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2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3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4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5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6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7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8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9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0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1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2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3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4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5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6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7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8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9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0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1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2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3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4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5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6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7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18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19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0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21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2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3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4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5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6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7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8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9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0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1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2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3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4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5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6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7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8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9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0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1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2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3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44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5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6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7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8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9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513" name="组合 172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51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1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9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0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1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2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3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4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5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6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7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8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9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0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1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2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3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4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5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6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7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8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9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0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1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2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3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4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5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6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7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8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9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0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1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2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53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4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5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6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7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8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9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0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1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2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3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4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5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6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7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8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9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0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1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2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3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4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5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76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7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8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9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80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81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0" name="组合 309"/>
          <p:cNvGrpSpPr/>
          <p:nvPr/>
        </p:nvGrpSpPr>
        <p:grpSpPr>
          <a:xfrm>
            <a:off x="9199245" y="745808"/>
            <a:ext cx="2112963" cy="2112962"/>
            <a:chOff x="0" y="0"/>
            <a:chExt cx="3127289" cy="3141371"/>
          </a:xfrm>
        </p:grpSpPr>
        <p:grpSp>
          <p:nvGrpSpPr>
            <p:cNvPr id="15374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44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9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0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1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2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3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4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5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6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7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8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9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0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1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2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3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4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5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6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7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8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9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0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1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2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3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4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5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6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7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8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9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0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1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2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83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4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5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6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7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8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9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0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1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2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3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4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5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6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7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8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9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0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1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2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3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4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5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06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7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8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9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10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11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375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3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" name="组合 309"/>
          <p:cNvGrpSpPr/>
          <p:nvPr/>
        </p:nvGrpSpPr>
        <p:grpSpPr>
          <a:xfrm>
            <a:off x="9170670" y="4041458"/>
            <a:ext cx="2112963" cy="2112962"/>
            <a:chOff x="0" y="0"/>
            <a:chExt cx="3127289" cy="3141371"/>
          </a:xfrm>
        </p:grpSpPr>
        <p:grpSp>
          <p:nvGrpSpPr>
            <p:cNvPr id="3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5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44" name="组合 309"/>
          <p:cNvGrpSpPr/>
          <p:nvPr/>
        </p:nvGrpSpPr>
        <p:grpSpPr>
          <a:xfrm>
            <a:off x="2942590" y="4041458"/>
            <a:ext cx="2112963" cy="2112962"/>
            <a:chOff x="0" y="0"/>
            <a:chExt cx="3127289" cy="3141371"/>
          </a:xfrm>
        </p:grpSpPr>
        <p:grpSp>
          <p:nvGrpSpPr>
            <p:cNvPr id="145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4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14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15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7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8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9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0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1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2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3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4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7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8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9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0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1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2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3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4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5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8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9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0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1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2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3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4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5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6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0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1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2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3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4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5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6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7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8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9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0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1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2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3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4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5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6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7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8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9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0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1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2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3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4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5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6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7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8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9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0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1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2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83" name="文本框 28"/>
          <p:cNvSpPr/>
          <p:nvPr/>
        </p:nvSpPr>
        <p:spPr>
          <a:xfrm>
            <a:off x="3506470" y="4435158"/>
            <a:ext cx="976630" cy="93726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05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284" name="文本框 28"/>
          <p:cNvSpPr/>
          <p:nvPr/>
        </p:nvSpPr>
        <p:spPr>
          <a:xfrm>
            <a:off x="9712325" y="4374833"/>
            <a:ext cx="976630" cy="93726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04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442595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" name="文本框 285"/>
          <p:cNvSpPr txBox="1"/>
          <p:nvPr/>
        </p:nvSpPr>
        <p:spPr>
          <a:xfrm>
            <a:off x="558800" y="78105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287" name="矩形 26"/>
          <p:cNvSpPr/>
          <p:nvPr/>
        </p:nvSpPr>
        <p:spPr>
          <a:xfrm>
            <a:off x="3655060" y="5309235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代码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8" name="矩形 26"/>
          <p:cNvSpPr/>
          <p:nvPr/>
        </p:nvSpPr>
        <p:spPr>
          <a:xfrm>
            <a:off x="9526905" y="5250815"/>
            <a:ext cx="1452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未完善功能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89" name="组合 23"/>
          <p:cNvGrpSpPr/>
          <p:nvPr/>
        </p:nvGrpSpPr>
        <p:grpSpPr>
          <a:xfrm>
            <a:off x="953" y="27305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5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9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3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/>
      <p:bldP spid="4100" grpId="0" bldLvl="0"/>
      <p:bldP spid="4101" grpId="0" bldLvl="0"/>
      <p:bldP spid="4102" grpId="0" bldLvl="0"/>
      <p:bldP spid="4104" grpId="0" bldLvl="0"/>
      <p:bldP spid="4105" grpId="0" bldLvl="0"/>
      <p:bldP spid="283" grpId="0" bldLvl="0"/>
      <p:bldP spid="284" grpId="0" bldLvl="0"/>
      <p:bldP spid="286" grpId="0"/>
      <p:bldP spid="287" grpId="0" bldLvl="0"/>
      <p:bldP spid="288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4"/>
          <p:cNvSpPr txBox="1">
            <a:spLocks noGrp="1"/>
          </p:cNvSpPr>
          <p:nvPr>
            <p:ph type="sldNum" sz="quarter" idx="4"/>
          </p:nvPr>
        </p:nvSpPr>
        <p:spPr>
          <a:xfrm>
            <a:off x="8615363" y="6357938"/>
            <a:ext cx="2744787" cy="365125"/>
          </a:xfrm>
        </p:spPr>
        <p:txBody>
          <a:bodyPr lIns="91472" tIns="45736" rIns="91472" bIns="45736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3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pic>
        <p:nvPicPr>
          <p:cNvPr id="17411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-37465"/>
            <a:ext cx="12198350" cy="6920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矩形 8"/>
          <p:cNvSpPr/>
          <p:nvPr/>
        </p:nvSpPr>
        <p:spPr>
          <a:xfrm>
            <a:off x="5210175" y="396875"/>
            <a:ext cx="26327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小组成员分工</a:t>
            </a:r>
          </a:p>
        </p:txBody>
      </p:sp>
      <p:sp>
        <p:nvSpPr>
          <p:cNvPr id="17414" name="文本框 7"/>
          <p:cNvSpPr/>
          <p:nvPr/>
        </p:nvSpPr>
        <p:spPr>
          <a:xfrm>
            <a:off x="4124643" y="388303"/>
            <a:ext cx="64928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01</a:t>
            </a:r>
          </a:p>
        </p:txBody>
      </p:sp>
      <p:grpSp>
        <p:nvGrpSpPr>
          <p:cNvPr id="17415" name="组合 11"/>
          <p:cNvGrpSpPr/>
          <p:nvPr/>
        </p:nvGrpSpPr>
        <p:grpSpPr>
          <a:xfrm>
            <a:off x="4015740" y="254318"/>
            <a:ext cx="828675" cy="827087"/>
            <a:chOff x="0" y="0"/>
            <a:chExt cx="3127289" cy="3141371"/>
          </a:xfrm>
        </p:grpSpPr>
        <p:grpSp>
          <p:nvGrpSpPr>
            <p:cNvPr id="17457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7527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8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29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0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1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2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3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8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7458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7459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0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1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2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3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4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5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6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7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8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9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0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1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2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3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4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5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6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7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8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9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0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1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2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3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4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5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6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7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8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9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0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1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2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3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4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5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6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7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8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9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0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1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2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3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4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5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6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7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8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9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0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1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2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3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4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5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6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7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8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9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0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21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2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3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4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5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6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6289" name="Straight Connector 86"/>
          <p:cNvSpPr/>
          <p:nvPr/>
        </p:nvSpPr>
        <p:spPr>
          <a:xfrm>
            <a:off x="930275" y="2495550"/>
            <a:ext cx="4029075" cy="0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oval" w="med" len="med"/>
            <a:tailEnd type="none" w="med" len="med"/>
          </a:ln>
        </p:spPr>
      </p:sp>
      <p:sp>
        <p:nvSpPr>
          <p:cNvPr id="6290" name="Straight Connector 13"/>
          <p:cNvSpPr/>
          <p:nvPr/>
        </p:nvSpPr>
        <p:spPr>
          <a:xfrm>
            <a:off x="1617345" y="4948238"/>
            <a:ext cx="4217988" cy="0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none" w="med" len="med"/>
            <a:tailEnd type="triangle" w="med" len="med"/>
          </a:ln>
        </p:spPr>
      </p:sp>
      <p:sp>
        <p:nvSpPr>
          <p:cNvPr id="6293" name="Straight Connector 85"/>
          <p:cNvSpPr/>
          <p:nvPr/>
        </p:nvSpPr>
        <p:spPr>
          <a:xfrm>
            <a:off x="1628775" y="3719513"/>
            <a:ext cx="3306763" cy="1587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6294" name="Oval 42"/>
          <p:cNvSpPr/>
          <p:nvPr/>
        </p:nvSpPr>
        <p:spPr>
          <a:xfrm>
            <a:off x="1643063" y="2379663"/>
            <a:ext cx="188912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95" name="TextBox 7"/>
          <p:cNvSpPr/>
          <p:nvPr/>
        </p:nvSpPr>
        <p:spPr>
          <a:xfrm>
            <a:off x="1235075" y="2723515"/>
            <a:ext cx="4070350" cy="414020"/>
          </a:xfrm>
          <a:prstGeom prst="rect">
            <a:avLst/>
          </a:prstGeom>
          <a:noFill/>
          <a:ln w="9525">
            <a:noFill/>
          </a:ln>
        </p:spPr>
        <p:txBody>
          <a:bodyPr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赵震华、聂芝泽、张礼杰、周路亚</a:t>
            </a:r>
          </a:p>
        </p:txBody>
      </p:sp>
      <p:grpSp>
        <p:nvGrpSpPr>
          <p:cNvPr id="6301" name="组合 10"/>
          <p:cNvGrpSpPr/>
          <p:nvPr/>
        </p:nvGrpSpPr>
        <p:grpSpPr>
          <a:xfrm>
            <a:off x="689292" y="2225358"/>
            <a:ext cx="607695" cy="549909"/>
            <a:chOff x="-52834" y="0"/>
            <a:chExt cx="455511" cy="412196"/>
          </a:xfrm>
        </p:grpSpPr>
        <p:sp>
          <p:nvSpPr>
            <p:cNvPr id="17455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56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前端</a:t>
              </a:r>
            </a:p>
          </p:txBody>
        </p:sp>
      </p:grpSp>
      <p:grpSp>
        <p:nvGrpSpPr>
          <p:cNvPr id="6304" name="组合 13"/>
          <p:cNvGrpSpPr/>
          <p:nvPr/>
        </p:nvGrpSpPr>
        <p:grpSpPr>
          <a:xfrm>
            <a:off x="6515100" y="1341438"/>
            <a:ext cx="501650" cy="771525"/>
            <a:chOff x="0" y="0"/>
            <a:chExt cx="375246" cy="578578"/>
          </a:xfrm>
        </p:grpSpPr>
        <p:sp>
          <p:nvSpPr>
            <p:cNvPr id="17453" name="Freeform 66"/>
            <p:cNvSpPr>
              <a:spLocks noEditPoints="1"/>
            </p:cNvSpPr>
            <p:nvPr/>
          </p:nvSpPr>
          <p:spPr>
            <a:xfrm>
              <a:off x="0" y="10771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4" name="TextBox 15"/>
            <p:cNvSpPr/>
            <p:nvPr/>
          </p:nvSpPr>
          <p:spPr>
            <a:xfrm>
              <a:off x="66175" y="0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307" name="组合 16"/>
          <p:cNvGrpSpPr/>
          <p:nvPr/>
        </p:nvGrpSpPr>
        <p:grpSpPr>
          <a:xfrm>
            <a:off x="6526213" y="3121025"/>
            <a:ext cx="500062" cy="758825"/>
            <a:chOff x="0" y="0"/>
            <a:chExt cx="375246" cy="567807"/>
          </a:xfrm>
        </p:grpSpPr>
        <p:sp>
          <p:nvSpPr>
            <p:cNvPr id="17451" name="Freeform 66"/>
            <p:cNvSpPr>
              <a:spLocks noEditPoints="1"/>
            </p:cNvSpPr>
            <p:nvPr/>
          </p:nvSpPr>
          <p:spPr>
            <a:xfrm>
              <a:off x="0" y="0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2" name="TextBox 18"/>
            <p:cNvSpPr/>
            <p:nvPr/>
          </p:nvSpPr>
          <p:spPr>
            <a:xfrm>
              <a:off x="58030" y="12142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323" name="组合 19"/>
          <p:cNvGrpSpPr/>
          <p:nvPr/>
        </p:nvGrpSpPr>
        <p:grpSpPr>
          <a:xfrm>
            <a:off x="6569075" y="4987925"/>
            <a:ext cx="501650" cy="787400"/>
            <a:chOff x="0" y="0"/>
            <a:chExt cx="375246" cy="589323"/>
          </a:xfrm>
        </p:grpSpPr>
        <p:sp>
          <p:nvSpPr>
            <p:cNvPr id="17449" name="Freeform 66"/>
            <p:cNvSpPr>
              <a:spLocks noEditPoints="1"/>
            </p:cNvSpPr>
            <p:nvPr/>
          </p:nvSpPr>
          <p:spPr>
            <a:xfrm>
              <a:off x="0" y="21516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0" name="TextBox 21"/>
            <p:cNvSpPr/>
            <p:nvPr/>
          </p:nvSpPr>
          <p:spPr>
            <a:xfrm>
              <a:off x="42279" y="0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6310" name="TextBox 22"/>
          <p:cNvSpPr/>
          <p:nvPr/>
        </p:nvSpPr>
        <p:spPr>
          <a:xfrm>
            <a:off x="6429693" y="2149475"/>
            <a:ext cx="65278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前端</a:t>
            </a:r>
          </a:p>
        </p:txBody>
      </p:sp>
      <p:sp>
        <p:nvSpPr>
          <p:cNvPr id="6311" name="TextBox 23"/>
          <p:cNvSpPr/>
          <p:nvPr/>
        </p:nvSpPr>
        <p:spPr>
          <a:xfrm>
            <a:off x="6471285" y="3905885"/>
            <a:ext cx="65278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后台</a:t>
            </a:r>
          </a:p>
        </p:txBody>
      </p:sp>
      <p:sp>
        <p:nvSpPr>
          <p:cNvPr id="6312" name="TextBox 24"/>
          <p:cNvSpPr/>
          <p:nvPr/>
        </p:nvSpPr>
        <p:spPr>
          <a:xfrm>
            <a:off x="6388100" y="5803900"/>
            <a:ext cx="85725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6313" name="Oval 42"/>
          <p:cNvSpPr/>
          <p:nvPr/>
        </p:nvSpPr>
        <p:spPr>
          <a:xfrm>
            <a:off x="2527300" y="2379663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4" name="Oval 42"/>
          <p:cNvSpPr/>
          <p:nvPr/>
        </p:nvSpPr>
        <p:spPr>
          <a:xfrm>
            <a:off x="3435350" y="2379663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5" name="Oval 42"/>
          <p:cNvSpPr/>
          <p:nvPr/>
        </p:nvSpPr>
        <p:spPr>
          <a:xfrm>
            <a:off x="4343400" y="2379663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6" name="Oval 42"/>
          <p:cNvSpPr/>
          <p:nvPr/>
        </p:nvSpPr>
        <p:spPr>
          <a:xfrm>
            <a:off x="2266950" y="3613150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7" name="Oval 42"/>
          <p:cNvSpPr/>
          <p:nvPr/>
        </p:nvSpPr>
        <p:spPr>
          <a:xfrm>
            <a:off x="3176588" y="3613150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8" name="Oval 42"/>
          <p:cNvSpPr/>
          <p:nvPr/>
        </p:nvSpPr>
        <p:spPr>
          <a:xfrm>
            <a:off x="4098925" y="3624263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20" name="Oval 42"/>
          <p:cNvSpPr/>
          <p:nvPr/>
        </p:nvSpPr>
        <p:spPr>
          <a:xfrm>
            <a:off x="3435668" y="4859338"/>
            <a:ext cx="187325" cy="201612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29" name="TextBox 41"/>
          <p:cNvSpPr/>
          <p:nvPr/>
        </p:nvSpPr>
        <p:spPr>
          <a:xfrm>
            <a:off x="7583488" y="1085533"/>
            <a:ext cx="3640455" cy="187579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赵震华：登录界面</a:t>
            </a: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聂芝泽：主页管理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张礼杰：部门管理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职位管理</a:t>
            </a: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周路亚：员工管理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公告管理</a:t>
            </a:r>
          </a:p>
        </p:txBody>
      </p:sp>
      <p:sp>
        <p:nvSpPr>
          <p:cNvPr id="6330" name="TextBox 42"/>
          <p:cNvSpPr/>
          <p:nvPr/>
        </p:nvSpPr>
        <p:spPr>
          <a:xfrm>
            <a:off x="7583488" y="3333750"/>
            <a:ext cx="4001770" cy="143764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潘杨：登录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部门管理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李保：职位管理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员工管理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刘安洋：公告管理</a:t>
            </a:r>
          </a:p>
        </p:txBody>
      </p:sp>
      <p:sp>
        <p:nvSpPr>
          <p:cNvPr id="6331" name="TextBox 43"/>
          <p:cNvSpPr/>
          <p:nvPr/>
        </p:nvSpPr>
        <p:spPr>
          <a:xfrm>
            <a:off x="7583488" y="5496243"/>
            <a:ext cx="1348740" cy="56007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刘安洋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-17462" y="-15875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4790122" y="3450908"/>
            <a:ext cx="607695" cy="549909"/>
            <a:chOff x="-52834" y="0"/>
            <a:chExt cx="455511" cy="412196"/>
          </a:xfrm>
        </p:grpSpPr>
        <p:sp>
          <p:nvSpPr>
            <p:cNvPr id="3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后台</a:t>
              </a:r>
            </a:p>
          </p:txBody>
        </p:sp>
      </p:grpSp>
      <p:grpSp>
        <p:nvGrpSpPr>
          <p:cNvPr id="6" name="组合 10"/>
          <p:cNvGrpSpPr/>
          <p:nvPr/>
        </p:nvGrpSpPr>
        <p:grpSpPr>
          <a:xfrm>
            <a:off x="1164907" y="4685348"/>
            <a:ext cx="607695" cy="549909"/>
            <a:chOff x="-52834" y="0"/>
            <a:chExt cx="455511" cy="412196"/>
          </a:xfrm>
        </p:grpSpPr>
        <p:sp>
          <p:nvSpPr>
            <p:cNvPr id="7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数据库</a:t>
              </a:r>
            </a:p>
          </p:txBody>
        </p:sp>
      </p:grpSp>
      <p:sp>
        <p:nvSpPr>
          <p:cNvPr id="9" name="TextBox 7"/>
          <p:cNvSpPr/>
          <p:nvPr/>
        </p:nvSpPr>
        <p:spPr>
          <a:xfrm>
            <a:off x="1997710" y="4000500"/>
            <a:ext cx="26816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潘杨、李保、刘安洋</a:t>
            </a:r>
          </a:p>
        </p:txBody>
      </p:sp>
      <p:sp>
        <p:nvSpPr>
          <p:cNvPr id="10" name="TextBox 7"/>
          <p:cNvSpPr/>
          <p:nvPr/>
        </p:nvSpPr>
        <p:spPr>
          <a:xfrm>
            <a:off x="3085465" y="5234940"/>
            <a:ext cx="15538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刘 安 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3" dur="500"/>
                                        <p:tgtEl>
                                          <p:spTgt spid="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7" dur="500"/>
                                        <p:tgtEl>
                                          <p:spTgt spid="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9" dur="500"/>
                                        <p:tgtEl>
                                          <p:spTgt spid="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51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5" dur="500"/>
                                        <p:tgtEl>
                                          <p:spTgt spid="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9" dur="500"/>
                                        <p:tgtEl>
                                          <p:spTgt spid="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3" dur="500"/>
                                        <p:tgtEl>
                                          <p:spTgt spid="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5" dur="500"/>
                                        <p:tgtEl>
                                          <p:spTgt spid="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88" dur="500"/>
                                        <p:tgtEl>
                                          <p:spTgt spid="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92" dur="500"/>
                                        <p:tgtEl>
                                          <p:spTgt spid="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96" dur="500"/>
                                        <p:tgtEl>
                                          <p:spTgt spid="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0" dur="750"/>
                                        <p:tgtEl>
                                          <p:spTgt spid="6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5" dur="750"/>
                                        <p:tgtEl>
                                          <p:spTgt spid="6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0" dur="750"/>
                                        <p:tgtEl>
                                          <p:spTgt spid="6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16" dur="500"/>
                                        <p:tgtEl>
                                          <p:spTgt spid="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19" dur="500"/>
                                        <p:tgtEl>
                                          <p:spTgt spid="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22" dur="5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4" grpId="0" bldLvl="0" animBg="1"/>
      <p:bldP spid="6295" grpId="0" bldLvl="0"/>
      <p:bldP spid="6310" grpId="0" bldLvl="0" animBg="1"/>
      <p:bldP spid="6311" grpId="0" bldLvl="0" animBg="1"/>
      <p:bldP spid="6312" grpId="0" bldLvl="0" animBg="1"/>
      <p:bldP spid="6313" grpId="0" bldLvl="0" animBg="1"/>
      <p:bldP spid="6314" grpId="0" bldLvl="0" animBg="1"/>
      <p:bldP spid="6315" grpId="0" bldLvl="0" animBg="1"/>
      <p:bldP spid="6316" grpId="0" bldLvl="0" animBg="1"/>
      <p:bldP spid="6317" grpId="0" bldLvl="0" animBg="1"/>
      <p:bldP spid="6318" grpId="0" bldLvl="0" animBg="1"/>
      <p:bldP spid="6320" grpId="0" bldLvl="0" animBg="1"/>
      <p:bldP spid="6329" grpId="0" bldLvl="0"/>
      <p:bldP spid="6330" grpId="0" bldLvl="0"/>
      <p:bldP spid="6331" grpId="0" bldLvl="0"/>
      <p:bldP spid="4" grpId="0"/>
      <p:bldP spid="9" grpId="0" bldLvl="0"/>
      <p:bldP spid="10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-8890"/>
            <a:ext cx="12198350" cy="690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2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12433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697985"/>
              </p:ext>
            </p:extLst>
          </p:nvPr>
        </p:nvGraphicFramePr>
        <p:xfrm>
          <a:off x="1733778" y="1440368"/>
          <a:ext cx="9531350" cy="4222750"/>
        </p:xfrm>
        <a:graphic>
          <a:graphicData uri="http://schemas.openxmlformats.org/drawingml/2006/table">
            <a:tbl>
              <a:tblPr/>
              <a:tblGrid>
                <a:gridCol w="1099820"/>
                <a:gridCol w="1708785"/>
                <a:gridCol w="2584450"/>
                <a:gridCol w="1870710"/>
                <a:gridCol w="2267585"/>
              </a:tblGrid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1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概述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2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2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概述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1945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用户管理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用户查询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查询用户信息，能进行删除与修改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添加用户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添加用户信息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部门管理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部门查询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查询部门信息，能进行删除与修改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添加部门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添加部门信息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职位管理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职位查询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查询职位信息，能进行删除与修改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添加职位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添加职位信息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员工管理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员工查询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查询员工信息，能进行删除与修改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添加员工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添加员工信息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公告管理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公告查询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查询公告信息，能进行删除与修改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添加公告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添加公告信息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18161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项目功能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551337"/>
              </p:ext>
            </p:extLst>
          </p:nvPr>
        </p:nvGraphicFramePr>
        <p:xfrm>
          <a:off x="1744369" y="5689599"/>
          <a:ext cx="9544520" cy="685940"/>
        </p:xfrm>
        <a:graphic>
          <a:graphicData uri="http://schemas.openxmlformats.org/drawingml/2006/table">
            <a:tbl>
              <a:tblPr/>
              <a:tblGrid>
                <a:gridCol w="1081268"/>
                <a:gridCol w="1692298"/>
                <a:gridCol w="6770954"/>
              </a:tblGrid>
              <a:tr h="6859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功能亮点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权限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根据登录用户的不同，展示不同的功能模块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500"/>
                                        <p:tgtEl>
                                          <p:spTgt spid="1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3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18161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功能展示</a:t>
            </a:r>
          </a:p>
        </p:txBody>
      </p:sp>
      <p:pic>
        <p:nvPicPr>
          <p:cNvPr id="5" name="图片 4" descr="V_A$K6QOO`%0()V)(6{I{X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5" y="1305560"/>
            <a:ext cx="7092315" cy="535368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744855" y="2891790"/>
            <a:ext cx="999490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登录</a:t>
            </a:r>
          </a:p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YD3AH3CECLY%KQ2HJVI11]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712595"/>
            <a:ext cx="10058400" cy="458787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5599430" y="551180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首页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06~%H[{%~KEY4$3YGP}R]}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70" y="1391285"/>
            <a:ext cx="9243695" cy="4973320"/>
          </a:xfrm>
          <a:prstGeom prst="rect">
            <a:avLst/>
          </a:prstGeom>
        </p:spPr>
      </p:pic>
      <p:grpSp>
        <p:nvGrpSpPr>
          <p:cNvPr id="289" name="组合 23"/>
          <p:cNvGrpSpPr/>
          <p:nvPr/>
        </p:nvGrpSpPr>
        <p:grpSpPr>
          <a:xfrm>
            <a:off x="-2857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8511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6" name="矩形 8"/>
          <p:cNvSpPr/>
          <p:nvPr/>
        </p:nvSpPr>
        <p:spPr>
          <a:xfrm>
            <a:off x="5599430" y="551180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模块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22860"/>
            <a:ext cx="12217400" cy="690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文本框 7"/>
          <p:cNvSpPr/>
          <p:nvPr/>
        </p:nvSpPr>
        <p:spPr>
          <a:xfrm>
            <a:off x="4674553" y="58832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4</a:t>
            </a:r>
          </a:p>
        </p:txBody>
      </p:sp>
      <p:grpSp>
        <p:nvGrpSpPr>
          <p:cNvPr id="19462" name="组合 11"/>
          <p:cNvGrpSpPr/>
          <p:nvPr/>
        </p:nvGrpSpPr>
        <p:grpSpPr>
          <a:xfrm>
            <a:off x="4568190" y="418148"/>
            <a:ext cx="828675" cy="827087"/>
            <a:chOff x="0" y="0"/>
            <a:chExt cx="3127289" cy="3141371"/>
          </a:xfrm>
        </p:grpSpPr>
        <p:grpSp>
          <p:nvGrpSpPr>
            <p:cNvPr id="19478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9548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49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0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1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2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3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4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5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6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7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8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9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0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1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2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3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4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5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6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7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8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9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0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1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2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3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4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5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6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7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8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9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0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1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2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3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4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5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6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7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8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9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0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1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2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3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4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5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6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7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8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9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0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1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2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3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4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5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6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7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8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9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610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1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2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3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4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5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9479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948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8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4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" y="320040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17412" name="矩形 8"/>
          <p:cNvSpPr/>
          <p:nvPr/>
        </p:nvSpPr>
        <p:spPr>
          <a:xfrm>
            <a:off x="5659755" y="534670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待完善功能</a:t>
            </a:r>
          </a:p>
        </p:txBody>
      </p:sp>
      <p:grpSp>
        <p:nvGrpSpPr>
          <p:cNvPr id="3" name="组合 7"/>
          <p:cNvGrpSpPr/>
          <p:nvPr/>
        </p:nvGrpSpPr>
        <p:grpSpPr>
          <a:xfrm>
            <a:off x="3132447" y="2229486"/>
            <a:ext cx="1181735" cy="1162685"/>
            <a:chOff x="234957" y="70240"/>
            <a:chExt cx="1071736" cy="1071736"/>
          </a:xfrm>
        </p:grpSpPr>
        <p:sp>
          <p:nvSpPr>
            <p:cNvPr id="36885" name="椭圆 8"/>
            <p:cNvSpPr/>
            <p:nvPr/>
          </p:nvSpPr>
          <p:spPr>
            <a:xfrm>
              <a:off x="234957" y="70240"/>
              <a:ext cx="1071736" cy="107173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86" name="椭圆 9"/>
            <p:cNvSpPr/>
            <p:nvPr/>
          </p:nvSpPr>
          <p:spPr>
            <a:xfrm>
              <a:off x="313141" y="148908"/>
              <a:ext cx="914400" cy="914400"/>
            </a:xfrm>
            <a:prstGeom prst="ellipse">
              <a:avLst/>
            </a:prstGeom>
            <a:solidFill>
              <a:srgbClr val="FFFFFF">
                <a:alpha val="29803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4400" b="1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6331" name="TextBox 43"/>
          <p:cNvSpPr/>
          <p:nvPr/>
        </p:nvSpPr>
        <p:spPr>
          <a:xfrm>
            <a:off x="4863465" y="2472690"/>
            <a:ext cx="3592195" cy="6139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状态管理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0120" y="3441241"/>
            <a:ext cx="608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将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用户登录状态保存到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session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中，跳转页面时，首先去判断用户登录状态，状态为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false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时将直接强制跳转到登录页面。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3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-3810"/>
            <a:ext cx="12198350" cy="69354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5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代码</a:t>
            </a:r>
          </a:p>
        </p:txBody>
      </p:sp>
      <p:pic>
        <p:nvPicPr>
          <p:cNvPr id="5" name="图片 4" descr="D56L2EJKO_K2EXP`VC4QT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2218690"/>
            <a:ext cx="3557270" cy="451294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2666365" y="1555115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登录</a:t>
            </a:r>
          </a:p>
        </p:txBody>
      </p:sp>
      <p:pic>
        <p:nvPicPr>
          <p:cNvPr id="7" name="图片 6" descr="N3)~WPNSGLTE@NHAP450%M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2218690"/>
            <a:ext cx="5497195" cy="4512945"/>
          </a:xfrm>
          <a:prstGeom prst="rect">
            <a:avLst/>
          </a:prstGeom>
        </p:spPr>
      </p:pic>
      <p:sp>
        <p:nvSpPr>
          <p:cNvPr id="8" name="矩形 8"/>
          <p:cNvSpPr/>
          <p:nvPr/>
        </p:nvSpPr>
        <p:spPr>
          <a:xfrm>
            <a:off x="6857365" y="1555115"/>
            <a:ext cx="402653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用户查询的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Controller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323</Words>
  <Application>Microsoft Office PowerPoint</Application>
  <PresentationFormat>自定义</PresentationFormat>
  <Paragraphs>103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微软雅黑</vt:lpstr>
      <vt:lpstr>Nexa Light</vt:lpstr>
      <vt:lpstr>Calibri Light</vt:lpstr>
      <vt:lpstr>Calibri</vt:lpstr>
      <vt:lpstr>Wingdings</vt:lpstr>
      <vt:lpstr>楷体</vt:lpstr>
      <vt:lpstr>Helvetica Inserat LT Std</vt:lpstr>
      <vt:lpstr>Arial Unicode MS</vt:lpstr>
      <vt:lpstr>华文彩云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Ascly Woo</dc:creator>
  <cp:lastModifiedBy>Microsoft</cp:lastModifiedBy>
  <cp:revision>58</cp:revision>
  <dcterms:created xsi:type="dcterms:W3CDTF">2015-01-01T05:53:00Z</dcterms:created>
  <dcterms:modified xsi:type="dcterms:W3CDTF">2019-05-31T09:36:10Z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2052-11.1.0.8718</vt:lpwstr>
  </property>
</Properties>
</file>